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6858000" cx="9144000"/>
  <p:notesSz cx="6858000" cy="9144000"/>
  <p:embeddedFontLst>
    <p:embeddedFont>
      <p:font typeface="Raleway"/>
      <p:regular r:id="rId15"/>
      <p:bold r:id="rId16"/>
      <p:italic r:id="rId17"/>
      <p:boldItalic r:id="rId18"/>
    </p:embeddedFont>
    <p:embeddedFont>
      <p:font typeface="Roboto"/>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font" Target="fonts/Raleway-regular.fntdata"/><Relationship Id="rId14" Type="http://schemas.openxmlformats.org/officeDocument/2006/relationships/slide" Target="slides/slide10.xml"/><Relationship Id="rId17" Type="http://schemas.openxmlformats.org/officeDocument/2006/relationships/font" Target="fonts/Raleway-italic.fntdata"/><Relationship Id="rId16" Type="http://schemas.openxmlformats.org/officeDocument/2006/relationships/font" Target="fonts/Raleway-bold.fntdata"/><Relationship Id="rId19" Type="http://schemas.openxmlformats.org/officeDocument/2006/relationships/font" Target="fonts/Roboto-regular.fntdata"/><Relationship Id="rId18" Type="http://schemas.openxmlformats.org/officeDocument/2006/relationships/font" Target="fonts/Raleway-boldItalic.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Speaker Name: Kevin</a:t>
            </a:r>
            <a:endParaRPr/>
          </a:p>
          <a:p>
            <a:pPr indent="0" lvl="0" marL="0" rtl="0" algn="l">
              <a:spcBef>
                <a:spcPts val="0"/>
              </a:spcBef>
              <a:spcAft>
                <a:spcPts val="0"/>
              </a:spcAft>
              <a:buNone/>
            </a:pPr>
            <a:r>
              <a:rPr lang="en"/>
              <a:t>Speaker Notes: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presentation is prepared for the executive steering committee tasked with integrating the operational technology on the shop floor with the corporate IT systems on the top floor.</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518f5683ad_2_12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518f5683ad_2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Speaker Name: Kevin</a:t>
            </a:r>
            <a:endParaRPr/>
          </a:p>
          <a:p>
            <a:pPr indent="0" lvl="0" marL="0" rtl="0" algn="l">
              <a:lnSpc>
                <a:spcPct val="115000"/>
              </a:lnSpc>
              <a:spcBef>
                <a:spcPts val="0"/>
              </a:spcBef>
              <a:spcAft>
                <a:spcPts val="0"/>
              </a:spcAft>
              <a:buNone/>
            </a:pPr>
            <a:r>
              <a:rPr lang="en"/>
              <a:t>Speaker Notes: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Thank you!</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1af2bf34a9_1_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af2bf34a9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Speaker Name: Kevin</a:t>
            </a:r>
            <a:endParaRPr/>
          </a:p>
          <a:p>
            <a:pPr indent="0" lvl="0" marL="0" rtl="0" algn="l">
              <a:spcBef>
                <a:spcPts val="0"/>
              </a:spcBef>
              <a:spcAft>
                <a:spcPts val="0"/>
              </a:spcAft>
              <a:buNone/>
            </a:pPr>
            <a:r>
              <a:rPr lang="en"/>
              <a:t>Speaker Notes: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Operational Technology consists of  the automation c</a:t>
            </a:r>
            <a:r>
              <a:rPr lang="en">
                <a:solidFill>
                  <a:schemeClr val="dk1"/>
                </a:solidFill>
                <a:latin typeface="Lato"/>
                <a:ea typeface="Lato"/>
                <a:cs typeface="Lato"/>
                <a:sym typeface="Lato"/>
              </a:rPr>
              <a:t>ontrol systems that directly control and monitor the physical machines of the factory floor.</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IIoT is what enables the Smart Factory concept.</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t/>
            </a:r>
            <a:endParaRPr>
              <a:solidFill>
                <a:schemeClr val="dk1"/>
              </a:solidFill>
              <a:latin typeface="Lato"/>
              <a:ea typeface="Lato"/>
              <a:cs typeface="Lato"/>
              <a:sym typeface="Lato"/>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518f5683ad_2_7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518f5683ad_2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Speaker Name: Kevin</a:t>
            </a:r>
            <a:endParaRPr/>
          </a:p>
          <a:p>
            <a:pPr indent="0" lvl="0" marL="0" rtl="0" algn="l">
              <a:spcBef>
                <a:spcPts val="0"/>
              </a:spcBef>
              <a:spcAft>
                <a:spcPts val="0"/>
              </a:spcAft>
              <a:buNone/>
            </a:pPr>
            <a:r>
              <a:rPr lang="en"/>
              <a:t>Speaker Notes: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New technology is driving change in manufacturing</a:t>
            </a:r>
            <a:endParaRPr/>
          </a:p>
          <a:p>
            <a:pPr indent="0" lvl="0" marL="0" rtl="0" algn="l">
              <a:spcBef>
                <a:spcPts val="0"/>
              </a:spcBef>
              <a:spcAft>
                <a:spcPts val="0"/>
              </a:spcAft>
              <a:buNone/>
            </a:pPr>
            <a:r>
              <a:t/>
            </a:r>
            <a:endParaRPr sz="500"/>
          </a:p>
          <a:p>
            <a:pPr indent="-298450" lvl="0" marL="457200" rtl="0" algn="l">
              <a:lnSpc>
                <a:spcPct val="115000"/>
              </a:lnSpc>
              <a:spcBef>
                <a:spcPts val="0"/>
              </a:spcBef>
              <a:spcAft>
                <a:spcPts val="0"/>
              </a:spcAft>
              <a:buClr>
                <a:schemeClr val="dk1"/>
              </a:buClr>
              <a:buSzPts val="1100"/>
              <a:buFont typeface="Lato"/>
              <a:buChar char="●"/>
            </a:pPr>
            <a:r>
              <a:rPr lang="en">
                <a:solidFill>
                  <a:schemeClr val="dk1"/>
                </a:solidFill>
                <a:latin typeface="Lato"/>
                <a:ea typeface="Lato"/>
                <a:cs typeface="Lato"/>
                <a:sym typeface="Lato"/>
              </a:rPr>
              <a:t>Decentralization technologies like blockchain for integrating the supply chain and tracking a company’s processes from raw procurement to distribution</a:t>
            </a:r>
            <a:endParaRPr>
              <a:solidFill>
                <a:schemeClr val="dk1"/>
              </a:solidFill>
              <a:latin typeface="Lato"/>
              <a:ea typeface="Lato"/>
              <a:cs typeface="Lato"/>
              <a:sym typeface="Lato"/>
            </a:endParaRPr>
          </a:p>
          <a:p>
            <a:pPr indent="-298450" lvl="0" marL="457200" rtl="0" algn="l">
              <a:lnSpc>
                <a:spcPct val="115000"/>
              </a:lnSpc>
              <a:spcBef>
                <a:spcPts val="0"/>
              </a:spcBef>
              <a:spcAft>
                <a:spcPts val="0"/>
              </a:spcAft>
              <a:buClr>
                <a:schemeClr val="dk1"/>
              </a:buClr>
              <a:buSzPts val="1100"/>
              <a:buFont typeface="Lato"/>
              <a:buChar char="●"/>
            </a:pPr>
            <a:r>
              <a:rPr lang="en">
                <a:solidFill>
                  <a:schemeClr val="dk1"/>
                </a:solidFill>
                <a:latin typeface="Lato"/>
                <a:ea typeface="Lato"/>
                <a:cs typeface="Lato"/>
                <a:sym typeface="Lato"/>
              </a:rPr>
              <a:t>Predictive maintenance and proactive monitoring solutions enabled by integrating with the shop floor and harvesting the collected  data</a:t>
            </a:r>
            <a:endParaRPr>
              <a:solidFill>
                <a:schemeClr val="dk1"/>
              </a:solidFill>
              <a:latin typeface="Lato"/>
              <a:ea typeface="Lato"/>
              <a:cs typeface="Lato"/>
              <a:sym typeface="Lato"/>
            </a:endParaRPr>
          </a:p>
          <a:p>
            <a:pPr indent="-298450" lvl="0" marL="457200" rtl="0" algn="l">
              <a:lnSpc>
                <a:spcPct val="115000"/>
              </a:lnSpc>
              <a:spcBef>
                <a:spcPts val="0"/>
              </a:spcBef>
              <a:spcAft>
                <a:spcPts val="0"/>
              </a:spcAft>
              <a:buClr>
                <a:schemeClr val="dk1"/>
              </a:buClr>
              <a:buSzPts val="1100"/>
              <a:buFont typeface="Lato"/>
              <a:buChar char="●"/>
            </a:pPr>
            <a:r>
              <a:rPr lang="en">
                <a:solidFill>
                  <a:schemeClr val="dk1"/>
                </a:solidFill>
                <a:latin typeface="Lato"/>
                <a:ea typeface="Lato"/>
                <a:cs typeface="Lato"/>
                <a:sym typeface="Lato"/>
              </a:rPr>
              <a:t>Modular equipment and 3D printing enabling Manufacturing as a Service</a:t>
            </a:r>
            <a:endParaRPr>
              <a:solidFill>
                <a:schemeClr val="dk1"/>
              </a:solidFill>
              <a:latin typeface="Lato"/>
              <a:ea typeface="Lato"/>
              <a:cs typeface="Lato"/>
              <a:sym typeface="Lato"/>
            </a:endParaRPr>
          </a:p>
          <a:p>
            <a:pPr indent="-298450" lvl="0" marL="457200" rtl="0" algn="l">
              <a:lnSpc>
                <a:spcPct val="115000"/>
              </a:lnSpc>
              <a:spcBef>
                <a:spcPts val="0"/>
              </a:spcBef>
              <a:spcAft>
                <a:spcPts val="0"/>
              </a:spcAft>
              <a:buClr>
                <a:schemeClr val="dk1"/>
              </a:buClr>
              <a:buSzPts val="1100"/>
              <a:buFont typeface="Lato"/>
              <a:buChar char="●"/>
            </a:pPr>
            <a:r>
              <a:rPr lang="en">
                <a:solidFill>
                  <a:schemeClr val="dk1"/>
                </a:solidFill>
                <a:latin typeface="Lato"/>
                <a:ea typeface="Lato"/>
                <a:cs typeface="Lato"/>
                <a:sym typeface="Lato"/>
              </a:rPr>
              <a:t>AR devices and exoskeletons augmenting human capabilities</a:t>
            </a:r>
            <a:endParaRPr>
              <a:solidFill>
                <a:schemeClr val="dk1"/>
              </a:solidFill>
              <a:latin typeface="Lato"/>
              <a:ea typeface="Lato"/>
              <a:cs typeface="Lato"/>
              <a:sym typeface="Lato"/>
            </a:endParaRPr>
          </a:p>
          <a:p>
            <a:pPr indent="-298450" lvl="0" marL="457200" rtl="0" algn="l">
              <a:lnSpc>
                <a:spcPct val="115000"/>
              </a:lnSpc>
              <a:spcBef>
                <a:spcPts val="0"/>
              </a:spcBef>
              <a:spcAft>
                <a:spcPts val="0"/>
              </a:spcAft>
              <a:buClr>
                <a:schemeClr val="dk1"/>
              </a:buClr>
              <a:buSzPts val="1100"/>
              <a:buFont typeface="Lato"/>
              <a:buChar char="●"/>
            </a:pPr>
            <a:r>
              <a:rPr lang="en">
                <a:solidFill>
                  <a:schemeClr val="dk1"/>
                </a:solidFill>
                <a:latin typeface="Lato"/>
                <a:ea typeface="Lato"/>
                <a:cs typeface="Lato"/>
                <a:sym typeface="Lato"/>
              </a:rPr>
              <a:t>Computer vision enabling higher quality assurance </a:t>
            </a:r>
            <a:endParaRPr>
              <a:solidFill>
                <a:schemeClr val="dk1"/>
              </a:solidFill>
              <a:latin typeface="Lato"/>
              <a:ea typeface="Lato"/>
              <a:cs typeface="Lato"/>
              <a:sym typeface="Lato"/>
            </a:endParaRPr>
          </a:p>
          <a:p>
            <a:pPr indent="-298450" lvl="0" marL="457200" rtl="0" algn="l">
              <a:lnSpc>
                <a:spcPct val="115000"/>
              </a:lnSpc>
              <a:spcBef>
                <a:spcPts val="0"/>
              </a:spcBef>
              <a:spcAft>
                <a:spcPts val="0"/>
              </a:spcAft>
              <a:buClr>
                <a:schemeClr val="dk1"/>
              </a:buClr>
              <a:buSzPts val="1100"/>
              <a:buFont typeface="Lato"/>
              <a:buChar char="●"/>
            </a:pPr>
            <a:r>
              <a:rPr lang="en">
                <a:solidFill>
                  <a:schemeClr val="dk1"/>
                </a:solidFill>
                <a:latin typeface="Lato"/>
                <a:ea typeface="Lato"/>
                <a:cs typeface="Lato"/>
                <a:sym typeface="Lato"/>
              </a:rPr>
              <a:t>Robotics and automation enabling futuristic concepts like the “lights-out” or unmanned factory</a:t>
            </a:r>
            <a:endParaRPr>
              <a:solidFill>
                <a:schemeClr val="dk1"/>
              </a:solidFill>
              <a:latin typeface="Lato"/>
              <a:ea typeface="Lato"/>
              <a:cs typeface="Lato"/>
              <a:sym typeface="Lato"/>
            </a:endParaRPr>
          </a:p>
          <a:p>
            <a:pPr indent="-298450" lvl="0" marL="457200" rtl="0" algn="l">
              <a:lnSpc>
                <a:spcPct val="115000"/>
              </a:lnSpc>
              <a:spcBef>
                <a:spcPts val="0"/>
              </a:spcBef>
              <a:spcAft>
                <a:spcPts val="0"/>
              </a:spcAft>
              <a:buClr>
                <a:schemeClr val="dk1"/>
              </a:buClr>
              <a:buSzPts val="1100"/>
              <a:buFont typeface="Lato"/>
              <a:buChar char="●"/>
            </a:pPr>
            <a:r>
              <a:rPr lang="en">
                <a:solidFill>
                  <a:schemeClr val="dk1"/>
                </a:solidFill>
                <a:latin typeface="Lato"/>
                <a:ea typeface="Lato"/>
                <a:cs typeface="Lato"/>
                <a:sym typeface="Lato"/>
              </a:rPr>
              <a:t>Telematics, IoT and autonomous vehicles for the logistics end of the spectrum</a:t>
            </a:r>
            <a:endParaRPr>
              <a:solidFill>
                <a:schemeClr val="dk1"/>
              </a:solidFill>
              <a:latin typeface="Lato"/>
              <a:ea typeface="Lato"/>
              <a:cs typeface="Lato"/>
              <a:sym typeface="Lato"/>
            </a:endParaRPr>
          </a:p>
          <a:p>
            <a:pPr indent="0" lvl="0" marL="457200" rtl="0" algn="l">
              <a:lnSpc>
                <a:spcPct val="115000"/>
              </a:lnSpc>
              <a:spcBef>
                <a:spcPts val="0"/>
              </a:spcBef>
              <a:spcAft>
                <a:spcPts val="0"/>
              </a:spcAft>
              <a:buNone/>
            </a:pPr>
            <a:r>
              <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Most of these use cases are dependent upon aggregating, analyzing, and acting on data. It depends on the  convergence of OT  and IT.</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New “greenfield” factories of today are being built where these lines aren’t drawn.  They will more easily enable the new and emerging use cases.</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But what if you have a traditional factory with old machinery? How do you get access to the data?</a:t>
            </a:r>
            <a:endParaRPr sz="1700">
              <a:solidFill>
                <a:schemeClr val="dk1"/>
              </a:solidFill>
              <a:latin typeface="Lato"/>
              <a:ea typeface="Lato"/>
              <a:cs typeface="Lato"/>
              <a:sym typeface="Lat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518f5683ad_2_8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518f5683ad_2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Speaker Name: Kevin</a:t>
            </a:r>
            <a:endParaRPr/>
          </a:p>
          <a:p>
            <a:pPr indent="0" lvl="0" marL="0" rtl="0" algn="l">
              <a:spcBef>
                <a:spcPts val="0"/>
              </a:spcBef>
              <a:spcAft>
                <a:spcPts val="0"/>
              </a:spcAft>
              <a:buNone/>
            </a:pPr>
            <a:r>
              <a:rPr lang="en"/>
              <a:t>Speaker Notes: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Data </a:t>
            </a:r>
            <a:r>
              <a:rPr lang="en"/>
              <a:t>Acquisition</a:t>
            </a:r>
            <a:r>
              <a:rPr lang="en"/>
              <a:t> Gap</a:t>
            </a:r>
            <a:endParaRPr/>
          </a:p>
          <a:p>
            <a:pPr indent="0" lvl="0" marL="0" rtl="0" algn="l">
              <a:spcBef>
                <a:spcPts val="0"/>
              </a:spcBef>
              <a:spcAft>
                <a:spcPts val="0"/>
              </a:spcAft>
              <a:buNone/>
            </a:pPr>
            <a:r>
              <a:t/>
            </a:r>
            <a:endParaRPr/>
          </a:p>
          <a:p>
            <a:pPr indent="0" lvl="0" marL="457200" rtl="0" algn="l">
              <a:lnSpc>
                <a:spcPct val="115000"/>
              </a:lnSpc>
              <a:spcBef>
                <a:spcPts val="0"/>
              </a:spcBef>
              <a:spcAft>
                <a:spcPts val="0"/>
              </a:spcAft>
              <a:buNone/>
            </a:pPr>
            <a:r>
              <a:rPr lang="en">
                <a:solidFill>
                  <a:schemeClr val="dk1"/>
                </a:solidFill>
                <a:latin typeface="Lato"/>
                <a:ea typeface="Lato"/>
                <a:cs typeface="Lato"/>
                <a:sym typeface="Lato"/>
              </a:rPr>
              <a:t>Historic automation systems on the shop floor were built as  proprietary systems, isolated from the fast,  evolving and connected world of IT. We need to unlock these systems and get access to their data.</a:t>
            </a:r>
            <a:endParaRPr>
              <a:solidFill>
                <a:schemeClr val="dk1"/>
              </a:solidFill>
              <a:latin typeface="Lato"/>
              <a:ea typeface="Lato"/>
              <a:cs typeface="Lato"/>
              <a:sym typeface="Lato"/>
            </a:endParaRPr>
          </a:p>
          <a:p>
            <a:pPr indent="0" lvl="0" marL="457200" rtl="0" algn="l">
              <a:lnSpc>
                <a:spcPct val="115000"/>
              </a:lnSpc>
              <a:spcBef>
                <a:spcPts val="0"/>
              </a:spcBef>
              <a:spcAft>
                <a:spcPts val="0"/>
              </a:spcAft>
              <a:buNone/>
            </a:pPr>
            <a:r>
              <a:t/>
            </a:r>
            <a:endParaRPr>
              <a:solidFill>
                <a:schemeClr val="dk1"/>
              </a:solidFill>
              <a:latin typeface="Lato"/>
              <a:ea typeface="Lato"/>
              <a:cs typeface="Lato"/>
              <a:sym typeface="Lato"/>
            </a:endParaRPr>
          </a:p>
          <a:p>
            <a:pPr indent="0" lvl="0" marL="457200" rtl="0" algn="l">
              <a:lnSpc>
                <a:spcPct val="115000"/>
              </a:lnSpc>
              <a:spcBef>
                <a:spcPts val="0"/>
              </a:spcBef>
              <a:spcAft>
                <a:spcPts val="0"/>
              </a:spcAft>
              <a:buNone/>
            </a:pPr>
            <a:r>
              <a:rPr lang="en"/>
              <a:t>The “brain” of the industrial machine is in the programmable logic controller (PLC). It manages the control loop of the machine’s automation task.</a:t>
            </a:r>
            <a:endParaRPr>
              <a:solidFill>
                <a:schemeClr val="dk1"/>
              </a:solidFill>
              <a:latin typeface="Lato"/>
              <a:ea typeface="Lato"/>
              <a:cs typeface="Lato"/>
              <a:sym typeface="Lato"/>
            </a:endParaRPr>
          </a:p>
          <a:p>
            <a:pPr indent="0" lvl="0" marL="457200" rtl="0" algn="l">
              <a:lnSpc>
                <a:spcPct val="115000"/>
              </a:lnSpc>
              <a:spcBef>
                <a:spcPts val="0"/>
              </a:spcBef>
              <a:spcAft>
                <a:spcPts val="0"/>
              </a:spcAft>
              <a:buNone/>
            </a:pPr>
            <a:r>
              <a:rPr lang="en">
                <a:solidFill>
                  <a:schemeClr val="dk1"/>
                </a:solidFill>
                <a:latin typeface="Lato"/>
                <a:ea typeface="Lato"/>
                <a:cs typeface="Lato"/>
                <a:sym typeface="Lato"/>
              </a:rPr>
              <a:t>The sensors and actuators in the machine are capable of generating massive amounts of data - but only a  fraction of it is used by the PLC.  We need to change, augment or replace the PLC design to access to this comprehensive data.</a:t>
            </a:r>
            <a:endParaRPr>
              <a:solidFill>
                <a:schemeClr val="dk1"/>
              </a:solidFill>
              <a:latin typeface="Lato"/>
              <a:ea typeface="Lato"/>
              <a:cs typeface="Lato"/>
              <a:sym typeface="Lato"/>
            </a:endParaRPr>
          </a:p>
          <a:p>
            <a:pPr indent="0" lvl="0" marL="457200" rtl="0" algn="l">
              <a:lnSpc>
                <a:spcPct val="115000"/>
              </a:lnSpc>
              <a:spcBef>
                <a:spcPts val="0"/>
              </a:spcBef>
              <a:spcAft>
                <a:spcPts val="0"/>
              </a:spcAft>
              <a:buNone/>
            </a:pPr>
            <a:r>
              <a:t/>
            </a:r>
            <a:endParaRPr/>
          </a:p>
          <a:p>
            <a:pPr indent="0" lvl="0" marL="457200" rtl="0" algn="l">
              <a:lnSpc>
                <a:spcPct val="115000"/>
              </a:lnSpc>
              <a:spcBef>
                <a:spcPts val="0"/>
              </a:spcBef>
              <a:spcAft>
                <a:spcPts val="0"/>
              </a:spcAft>
              <a:buNone/>
            </a:pPr>
            <a:r>
              <a:rPr lang="en"/>
              <a:t>Success in connecting the networks and accessing data will introduce a new set of challenges. Industrial networks were designed to be isolated and do not have the same level of protections as IT regarding security. The methods to protect and safeguard data is still evolving.</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Analysis Gap</a:t>
            </a:r>
            <a:endParaRPr/>
          </a:p>
          <a:p>
            <a:pPr indent="0" lvl="0" marL="0" rtl="0" algn="l">
              <a:lnSpc>
                <a:spcPct val="115000"/>
              </a:lnSpc>
              <a:spcBef>
                <a:spcPts val="0"/>
              </a:spcBef>
              <a:spcAft>
                <a:spcPts val="0"/>
              </a:spcAft>
              <a:buNone/>
            </a:pPr>
            <a:r>
              <a:t/>
            </a:r>
            <a:endParaRPr/>
          </a:p>
          <a:p>
            <a:pPr indent="0" lvl="0" marL="457200" rtl="0" algn="l">
              <a:lnSpc>
                <a:spcPct val="115000"/>
              </a:lnSpc>
              <a:spcBef>
                <a:spcPts val="0"/>
              </a:spcBef>
              <a:spcAft>
                <a:spcPts val="0"/>
              </a:spcAft>
              <a:buNone/>
            </a:pPr>
            <a:r>
              <a:rPr lang="en"/>
              <a:t>In a typical factory, more than 99% of data is discarded without deriving an insight. For most manufacturers, data is a byproduct of production and never reviewed or analyzed. Sorting through the sheer volume of data collected will be an early challenge. (finding the right data)</a:t>
            </a:r>
            <a:endParaRPr/>
          </a:p>
          <a:p>
            <a:pPr indent="0" lvl="0" marL="457200" rtl="0" algn="l">
              <a:lnSpc>
                <a:spcPct val="115000"/>
              </a:lnSpc>
              <a:spcBef>
                <a:spcPts val="0"/>
              </a:spcBef>
              <a:spcAft>
                <a:spcPts val="0"/>
              </a:spcAft>
              <a:buNone/>
            </a:pPr>
            <a:r>
              <a:t/>
            </a:r>
            <a:endParaRPr/>
          </a:p>
          <a:p>
            <a:pPr indent="0" lvl="0" marL="457200" rtl="0" algn="l">
              <a:lnSpc>
                <a:spcPct val="115000"/>
              </a:lnSpc>
              <a:spcBef>
                <a:spcPts val="0"/>
              </a:spcBef>
              <a:spcAft>
                <a:spcPts val="0"/>
              </a:spcAft>
              <a:buNone/>
            </a:pPr>
            <a:r>
              <a:rPr lang="en"/>
              <a:t>Integration with other sources is also necessary to inform new insights. The nature of data from the supply chain will vary, it will change rapidly and it will be dynamic. The more dynamic the data, the more difficult it will be to analyze. (adapting to changing data)</a:t>
            </a:r>
            <a:endParaRPr/>
          </a:p>
          <a:p>
            <a:pPr indent="0" lvl="0" marL="457200" rtl="0" algn="l">
              <a:lnSpc>
                <a:spcPct val="115000"/>
              </a:lnSpc>
              <a:spcBef>
                <a:spcPts val="0"/>
              </a:spcBef>
              <a:spcAft>
                <a:spcPts val="0"/>
              </a:spcAft>
              <a:buNone/>
            </a:pPr>
            <a:r>
              <a:t/>
            </a:r>
            <a:endParaRPr/>
          </a:p>
          <a:p>
            <a:pPr indent="0" lvl="0" marL="457200" rtl="0" algn="l">
              <a:lnSpc>
                <a:spcPct val="115000"/>
              </a:lnSpc>
              <a:spcBef>
                <a:spcPts val="0"/>
              </a:spcBef>
              <a:spcAft>
                <a:spcPts val="0"/>
              </a:spcAft>
              <a:buNone/>
            </a:pPr>
            <a:r>
              <a:rPr lang="en"/>
              <a:t>A Smart Factory requires collecting, analyzing, transporting, and storing vast amounts of data. The data must be filtered and processed to extract meaning and value. Then it must be analyzed. Not just in a descriptive sense, but in using it to make predictions and to inform us on where to spend resources. (moving from description to prediction)</a:t>
            </a:r>
            <a:endParaRPr>
              <a:solidFill>
                <a:schemeClr val="dk1"/>
              </a:solidFill>
              <a:latin typeface="Lato"/>
              <a:ea typeface="Lato"/>
              <a:cs typeface="Lato"/>
              <a:sym typeface="La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518f5683ad_2_9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518f5683ad_2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Speaker Name: Kevin</a:t>
            </a:r>
            <a:endParaRPr/>
          </a:p>
          <a:p>
            <a:pPr indent="0" lvl="0" marL="0" rtl="0" algn="l">
              <a:spcBef>
                <a:spcPts val="0"/>
              </a:spcBef>
              <a:spcAft>
                <a:spcPts val="0"/>
              </a:spcAft>
              <a:buNone/>
            </a:pPr>
            <a:r>
              <a:rPr lang="en"/>
              <a:t>Speaker Notes: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Establish “shop floor to top floor” connectivity by making sensor and actuator data available to IT systems. </a:t>
            </a:r>
            <a:endParaRPr/>
          </a:p>
          <a:p>
            <a:pPr indent="0" lvl="0" marL="457200" rtl="0" algn="l">
              <a:lnSpc>
                <a:spcPct val="115000"/>
              </a:lnSpc>
              <a:spcBef>
                <a:spcPts val="0"/>
              </a:spcBef>
              <a:spcAft>
                <a:spcPts val="0"/>
              </a:spcAft>
              <a:buNone/>
            </a:pPr>
            <a:r>
              <a:rPr lang="en"/>
              <a:t>equip each sensor and actuator with an active communication module</a:t>
            </a:r>
            <a:endParaRPr/>
          </a:p>
          <a:p>
            <a:pPr indent="0" lvl="0" marL="457200" rtl="0" algn="l">
              <a:lnSpc>
                <a:spcPct val="115000"/>
              </a:lnSpc>
              <a:spcBef>
                <a:spcPts val="0"/>
              </a:spcBef>
              <a:spcAft>
                <a:spcPts val="0"/>
              </a:spcAft>
              <a:buNone/>
            </a:pPr>
            <a:r>
              <a:rPr lang="en"/>
              <a:t>upgrade or reprogram PLCs to deliver all its data</a:t>
            </a:r>
            <a:endParaRPr/>
          </a:p>
          <a:p>
            <a:pPr indent="0" lvl="0" marL="457200" rtl="0" algn="l">
              <a:lnSpc>
                <a:spcPct val="115000"/>
              </a:lnSpc>
              <a:spcBef>
                <a:spcPts val="0"/>
              </a:spcBef>
              <a:spcAft>
                <a:spcPts val="0"/>
              </a:spcAft>
              <a:buNone/>
            </a:pPr>
            <a:r>
              <a:rPr lang="en"/>
              <a:t>introduce an aggregator inside the control loop without modifying the PLC</a:t>
            </a:r>
            <a:endParaRPr/>
          </a:p>
          <a:p>
            <a:pPr indent="0" lvl="0" marL="0" rtl="0" algn="l">
              <a:lnSpc>
                <a:spcPct val="115000"/>
              </a:lnSpc>
              <a:spcBef>
                <a:spcPts val="0"/>
              </a:spcBef>
              <a:spcAft>
                <a:spcPts val="0"/>
              </a:spcAft>
              <a:buNone/>
            </a:pPr>
            <a:r>
              <a:rPr lang="en"/>
              <a:t>Ingest broad array of data from PLCs, equipment, and other third party systems into a data platform</a:t>
            </a:r>
            <a:endParaRPr/>
          </a:p>
          <a:p>
            <a:pPr indent="0" lvl="0" marL="0" rtl="0" algn="l">
              <a:lnSpc>
                <a:spcPct val="115000"/>
              </a:lnSpc>
              <a:spcBef>
                <a:spcPts val="0"/>
              </a:spcBef>
              <a:spcAft>
                <a:spcPts val="0"/>
              </a:spcAft>
              <a:buNone/>
            </a:pPr>
            <a:r>
              <a:rPr lang="en"/>
              <a:t>Analyze data to extract insights that can inform the business and develop predictive models that can proactively identify issues </a:t>
            </a:r>
            <a:endParaRPr/>
          </a:p>
          <a:p>
            <a:pPr indent="0" lvl="0" marL="0" rtl="0" algn="l">
              <a:lnSpc>
                <a:spcPct val="115000"/>
              </a:lnSpc>
              <a:spcBef>
                <a:spcPts val="0"/>
              </a:spcBef>
              <a:spcAft>
                <a:spcPts val="0"/>
              </a:spcAft>
              <a:buNone/>
            </a:pPr>
            <a:r>
              <a:rPr lang="en"/>
              <a:t>Act on insight by automating a connected process, optimizing a downstream system, or informing the business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solidFill>
                <a:schemeClr val="dk1"/>
              </a:solidFill>
              <a:latin typeface="Lato"/>
              <a:ea typeface="Lato"/>
              <a:cs typeface="Lato"/>
              <a:sym typeface="La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518f5683ad_2_9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518f5683ad_2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Speaker Name: Kevin</a:t>
            </a:r>
            <a:endParaRPr/>
          </a:p>
          <a:p>
            <a:pPr indent="0" lvl="0" marL="0" rtl="0" algn="l">
              <a:spcBef>
                <a:spcPts val="0"/>
              </a:spcBef>
              <a:spcAft>
                <a:spcPts val="0"/>
              </a:spcAft>
              <a:buNone/>
            </a:pPr>
            <a:r>
              <a:rPr lang="en"/>
              <a:t>Speaker Notes: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Who?</a:t>
            </a:r>
            <a:endParaRPr/>
          </a:p>
          <a:p>
            <a:pPr indent="0" lvl="0" marL="0" rtl="0" algn="l">
              <a:spcBef>
                <a:spcPts val="0"/>
              </a:spcBef>
              <a:spcAft>
                <a:spcPts val="0"/>
              </a:spcAft>
              <a:buNone/>
            </a:pPr>
            <a:r>
              <a:rPr lang="en"/>
              <a:t>Myriad of stakeholders throughout the organization</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None/>
            </a:pPr>
            <a:r>
              <a:rPr lang="en"/>
              <a:t>But more specifically the operations leader who wants to:</a:t>
            </a:r>
            <a:endParaRPr/>
          </a:p>
          <a:p>
            <a:pPr indent="0" lvl="0" marL="0" rtl="0" algn="l">
              <a:lnSpc>
                <a:spcPct val="115000"/>
              </a:lnSpc>
              <a:spcBef>
                <a:spcPts val="0"/>
              </a:spcBef>
              <a:spcAft>
                <a:spcPts val="0"/>
              </a:spcAft>
              <a:buNone/>
            </a:pPr>
            <a:r>
              <a:rPr lang="en"/>
              <a:t>Improve visibility</a:t>
            </a:r>
            <a:endParaRPr/>
          </a:p>
          <a:p>
            <a:pPr indent="0" lvl="0" marL="0" rtl="0" algn="l">
              <a:lnSpc>
                <a:spcPct val="115000"/>
              </a:lnSpc>
              <a:spcBef>
                <a:spcPts val="0"/>
              </a:spcBef>
              <a:spcAft>
                <a:spcPts val="0"/>
              </a:spcAft>
              <a:buNone/>
            </a:pPr>
            <a:r>
              <a:rPr lang="en"/>
              <a:t>Lower cost</a:t>
            </a:r>
            <a:endParaRPr/>
          </a:p>
          <a:p>
            <a:pPr indent="0" lvl="0" marL="0" rtl="0" algn="l">
              <a:lnSpc>
                <a:spcPct val="115000"/>
              </a:lnSpc>
              <a:spcBef>
                <a:spcPts val="0"/>
              </a:spcBef>
              <a:spcAft>
                <a:spcPts val="0"/>
              </a:spcAft>
              <a:buNone/>
            </a:pPr>
            <a:r>
              <a:rPr lang="en"/>
              <a:t>Increase performance</a:t>
            </a:r>
            <a:endParaRPr/>
          </a:p>
          <a:p>
            <a:pPr indent="0" lvl="0" marL="0" rtl="0" algn="l">
              <a:lnSpc>
                <a:spcPct val="115000"/>
              </a:lnSpc>
              <a:spcBef>
                <a:spcPts val="0"/>
              </a:spcBef>
              <a:spcAft>
                <a:spcPts val="0"/>
              </a:spcAft>
              <a:buNone/>
            </a:pPr>
            <a:r>
              <a:rPr lang="en"/>
              <a:t>Make improvements in reliability and predictability</a:t>
            </a:r>
            <a:endParaRPr/>
          </a:p>
          <a:p>
            <a:pPr indent="0" lvl="0" marL="0" rtl="0" algn="l">
              <a:lnSpc>
                <a:spcPct val="115000"/>
              </a:lnSpc>
              <a:spcBef>
                <a:spcPts val="0"/>
              </a:spcBef>
              <a:spcAft>
                <a:spcPts val="0"/>
              </a:spcAft>
              <a:buNone/>
            </a:pPr>
            <a:r>
              <a:rPr lang="en"/>
              <a:t>Have better operational effectiveness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Where’s the opportunity in a competitive sense?</a:t>
            </a:r>
            <a:endParaRPr/>
          </a:p>
          <a:p>
            <a:pPr indent="0" lvl="0" marL="0" rtl="0" algn="l">
              <a:lnSpc>
                <a:spcPct val="115000"/>
              </a:lnSpc>
              <a:spcBef>
                <a:spcPts val="0"/>
              </a:spcBef>
              <a:spcAft>
                <a:spcPts val="0"/>
              </a:spcAft>
              <a:buNone/>
            </a:pPr>
            <a:r>
              <a:rPr lang="en"/>
              <a:t>We can look at the OEE measurement - Overall Equipment Effectiveness</a:t>
            </a:r>
            <a:endParaRPr/>
          </a:p>
          <a:p>
            <a:pPr indent="0" lvl="0" marL="0" rtl="0" algn="l">
              <a:lnSpc>
                <a:spcPct val="115000"/>
              </a:lnSpc>
              <a:spcBef>
                <a:spcPts val="0"/>
              </a:spcBef>
              <a:spcAft>
                <a:spcPts val="0"/>
              </a:spcAft>
              <a:buNone/>
            </a:pPr>
            <a:r>
              <a:rPr lang="en"/>
              <a:t>85% - Industrial Giants - already have initiatives for using their data</a:t>
            </a:r>
            <a:endParaRPr/>
          </a:p>
          <a:p>
            <a:pPr indent="0" lvl="0" marL="0" rtl="0" algn="l">
              <a:lnSpc>
                <a:spcPct val="115000"/>
              </a:lnSpc>
              <a:spcBef>
                <a:spcPts val="0"/>
              </a:spcBef>
              <a:spcAft>
                <a:spcPts val="0"/>
              </a:spcAft>
              <a:buNone/>
            </a:pPr>
            <a:r>
              <a:rPr lang="en"/>
              <a:t>60% - Rest of the world - initiatives not defined or still being thought out</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518f5683ad_2_10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518f5683ad_2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Speaker Name: Kevin</a:t>
            </a:r>
            <a:endParaRPr/>
          </a:p>
          <a:p>
            <a:pPr indent="0" lvl="0" marL="0" rtl="0" algn="l">
              <a:spcBef>
                <a:spcPts val="0"/>
              </a:spcBef>
              <a:spcAft>
                <a:spcPts val="0"/>
              </a:spcAft>
              <a:buNone/>
            </a:pPr>
            <a:r>
              <a:rPr lang="en"/>
              <a:t>Speaker Notes: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Aligning work to outcomes:</a:t>
            </a:r>
            <a:endParaRPr/>
          </a:p>
          <a:p>
            <a:pPr indent="0" lvl="0" marL="457200" rtl="0" algn="l">
              <a:lnSpc>
                <a:spcPct val="115000"/>
              </a:lnSpc>
              <a:spcBef>
                <a:spcPts val="0"/>
              </a:spcBef>
              <a:spcAft>
                <a:spcPts val="0"/>
              </a:spcAft>
              <a:buNone/>
            </a:pPr>
            <a:r>
              <a:rPr lang="en"/>
              <a:t>Lower the cost of poor quality (COPQ) and improve equipment efficiencies</a:t>
            </a:r>
            <a:endParaRPr/>
          </a:p>
          <a:p>
            <a:pPr indent="0" lvl="0" marL="457200" rtl="0" algn="l">
              <a:lnSpc>
                <a:spcPct val="115000"/>
              </a:lnSpc>
              <a:spcBef>
                <a:spcPts val="0"/>
              </a:spcBef>
              <a:spcAft>
                <a:spcPts val="0"/>
              </a:spcAft>
              <a:buNone/>
            </a:pPr>
            <a:r>
              <a:rPr lang="en"/>
              <a:t>Increase the mean time between failures (MTBF) in equipment through predictive maintenance</a:t>
            </a:r>
            <a:endParaRPr/>
          </a:p>
          <a:p>
            <a:pPr indent="0" lvl="0" marL="457200" rtl="0" algn="l">
              <a:lnSpc>
                <a:spcPct val="115000"/>
              </a:lnSpc>
              <a:spcBef>
                <a:spcPts val="0"/>
              </a:spcBef>
              <a:spcAft>
                <a:spcPts val="0"/>
              </a:spcAft>
              <a:buNone/>
            </a:pPr>
            <a:r>
              <a:rPr lang="en"/>
              <a:t>Predict supply shortages and demand spikes using historical data and Machine Learning</a:t>
            </a:r>
            <a:endParaRPr/>
          </a:p>
          <a:p>
            <a:pPr indent="0" lvl="0" marL="457200" rtl="0" algn="l">
              <a:spcBef>
                <a:spcPts val="0"/>
              </a:spcBef>
              <a:spcAft>
                <a:spcPts val="0"/>
              </a:spcAft>
              <a:buNone/>
            </a:pPr>
            <a:r>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518f5683ad_2_10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518f5683ad_2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Speaker Name: Kevin</a:t>
            </a:r>
            <a:endParaRPr/>
          </a:p>
          <a:p>
            <a:pPr indent="0" lvl="0" marL="0" rtl="0" algn="l">
              <a:lnSpc>
                <a:spcPct val="115000"/>
              </a:lnSpc>
              <a:spcBef>
                <a:spcPts val="0"/>
              </a:spcBef>
              <a:spcAft>
                <a:spcPts val="0"/>
              </a:spcAft>
              <a:buNone/>
            </a:pPr>
            <a:r>
              <a:rPr lang="en"/>
              <a:t>Speaker Notes: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Decide on OT integration method: Direct Connect, PLC Upgrade or Aggregate Gateway</a:t>
            </a:r>
            <a:endParaRPr/>
          </a:p>
          <a:p>
            <a:pPr indent="0" lvl="0" marL="0" rtl="0" algn="l">
              <a:lnSpc>
                <a:spcPct val="115000"/>
              </a:lnSpc>
              <a:spcBef>
                <a:spcPts val="0"/>
              </a:spcBef>
              <a:spcAft>
                <a:spcPts val="0"/>
              </a:spcAft>
              <a:buNone/>
            </a:pPr>
            <a:r>
              <a:rPr lang="en"/>
              <a:t>Define data strategy: Do we have the right data?</a:t>
            </a:r>
            <a:endParaRPr/>
          </a:p>
          <a:p>
            <a:pPr indent="0" lvl="0" marL="0" rtl="0" algn="l">
              <a:lnSpc>
                <a:spcPct val="115000"/>
              </a:lnSpc>
              <a:spcBef>
                <a:spcPts val="0"/>
              </a:spcBef>
              <a:spcAft>
                <a:spcPts val="0"/>
              </a:spcAft>
              <a:buNone/>
            </a:pPr>
            <a:r>
              <a:rPr lang="en"/>
              <a:t>Pick a data ingestion platform: Connect sources to the pipeline</a:t>
            </a:r>
            <a:endParaRPr/>
          </a:p>
          <a:p>
            <a:pPr indent="0" lvl="0" marL="0" rtl="0" algn="l">
              <a:lnSpc>
                <a:spcPct val="115000"/>
              </a:lnSpc>
              <a:spcBef>
                <a:spcPts val="0"/>
              </a:spcBef>
              <a:spcAft>
                <a:spcPts val="0"/>
              </a:spcAft>
              <a:buNone/>
            </a:pPr>
            <a:r>
              <a:rPr lang="en"/>
              <a:t>Implement process for data prep: Transform, cleanse,  normalize</a:t>
            </a:r>
            <a:endParaRPr/>
          </a:p>
          <a:p>
            <a:pPr indent="0" lvl="0" marL="0" rtl="0" algn="l">
              <a:lnSpc>
                <a:spcPct val="115000"/>
              </a:lnSpc>
              <a:spcBef>
                <a:spcPts val="0"/>
              </a:spcBef>
              <a:spcAft>
                <a:spcPts val="0"/>
              </a:spcAft>
              <a:buNone/>
            </a:pPr>
            <a:r>
              <a:rPr lang="en"/>
              <a:t>Define analysis and research methods: Hypothesis, models and testing</a:t>
            </a:r>
            <a:endParaRPr/>
          </a:p>
          <a:p>
            <a:pPr indent="0" lvl="0" marL="0" rtl="0" algn="l">
              <a:lnSpc>
                <a:spcPct val="115000"/>
              </a:lnSpc>
              <a:spcBef>
                <a:spcPts val="0"/>
              </a:spcBef>
              <a:spcAft>
                <a:spcPts val="0"/>
              </a:spcAft>
              <a:buNone/>
            </a:pPr>
            <a:r>
              <a:rPr lang="en"/>
              <a:t>Build out integrations: Detect anomalies, predict failures, integrate with systems</a:t>
            </a:r>
            <a:endParaRPr/>
          </a:p>
          <a:p>
            <a:pPr indent="0" lvl="0" marL="0" rtl="0" algn="l">
              <a:lnSpc>
                <a:spcPct val="115000"/>
              </a:lnSpc>
              <a:spcBef>
                <a:spcPts val="0"/>
              </a:spcBef>
              <a:spcAft>
                <a:spcPts val="0"/>
              </a:spcAft>
              <a:buNone/>
            </a:pPr>
            <a:r>
              <a:rPr lang="en"/>
              <a:t>Deliver intelligence: Create dashboards, visualizations, connect it to business strategy</a:t>
            </a:r>
            <a:endParaRPr/>
          </a:p>
          <a:p>
            <a:pPr indent="0" lvl="0" marL="0" rtl="0" algn="l">
              <a:lnSpc>
                <a:spcPct val="115000"/>
              </a:lnSpc>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518f5683ad_2_11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518f5683ad_2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Speaker Name: Kevin</a:t>
            </a:r>
            <a:endParaRPr/>
          </a:p>
          <a:p>
            <a:pPr indent="0" lvl="0" marL="0" rtl="0" algn="l">
              <a:lnSpc>
                <a:spcPct val="115000"/>
              </a:lnSpc>
              <a:spcBef>
                <a:spcPts val="0"/>
              </a:spcBef>
              <a:spcAft>
                <a:spcPts val="0"/>
              </a:spcAft>
              <a:buNone/>
            </a:pPr>
            <a:r>
              <a:rPr lang="en"/>
              <a:t>Speaker Notes: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Resources used in preparation of this presentation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65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588427"/>
            <a:ext cx="745763" cy="61102"/>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763267"/>
            <a:ext cx="7688100" cy="2219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4230533"/>
            <a:ext cx="7688100" cy="7215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5558926"/>
            <a:ext cx="745763" cy="61102"/>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978600"/>
            <a:ext cx="7688400" cy="1659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3030517"/>
            <a:ext cx="7688400" cy="21072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588427"/>
            <a:ext cx="745763" cy="61102"/>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763267"/>
            <a:ext cx="7688400" cy="202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65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588427"/>
            <a:ext cx="745763" cy="61102"/>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758200"/>
            <a:ext cx="7688700" cy="713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771833"/>
            <a:ext cx="7688700" cy="30147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65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588427"/>
            <a:ext cx="745763" cy="61102"/>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758200"/>
            <a:ext cx="7688400" cy="713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771833"/>
            <a:ext cx="3774300" cy="30147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771833"/>
            <a:ext cx="3774300" cy="30147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65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588427"/>
            <a:ext cx="745763" cy="61102"/>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758200"/>
            <a:ext cx="7688400" cy="713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65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588427"/>
            <a:ext cx="745763" cy="61102"/>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758200"/>
            <a:ext cx="3300900" cy="18420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3708967"/>
            <a:ext cx="3300900" cy="21300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5558926"/>
            <a:ext cx="745763" cy="61102"/>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1152400"/>
            <a:ext cx="7021200" cy="39801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588427"/>
            <a:ext cx="745763" cy="61102"/>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758200"/>
            <a:ext cx="3300900" cy="2249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4215367"/>
            <a:ext cx="3300900" cy="10119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803500"/>
            <a:ext cx="3374400" cy="4034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5830068"/>
            <a:ext cx="7697400" cy="614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6333134"/>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6333134"/>
            <a:ext cx="548700" cy="5247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1.png"/><Relationship Id="rId5"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www.cbinsights.com/research/future-factory-manufacturing-tech-trends/" TargetMode="External"/><Relationship Id="rId4" Type="http://schemas.openxmlformats.org/officeDocument/2006/relationships/hyperlink" Target="https://www.iiconsortium.org/pdf/Smart_Factory_Applications_in_Discrete_Mfg_white_paper_20170222.pdf" TargetMode="External"/><Relationship Id="rId5" Type="http://schemas.openxmlformats.org/officeDocument/2006/relationships/hyperlink" Target="https://www.industryweek.com/supply-chain/how-supply-chain-systems-integration-game-changer"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763267"/>
            <a:ext cx="7688100" cy="221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3600"/>
              <a:t>Crossing the Data Chasm in Manufacturing</a:t>
            </a:r>
            <a:r>
              <a:rPr lang="en" sz="3600"/>
              <a:t>:</a:t>
            </a:r>
            <a:endParaRPr sz="3600"/>
          </a:p>
          <a:p>
            <a:pPr indent="0" lvl="0" marL="0" rtl="0" algn="l">
              <a:spcBef>
                <a:spcPts val="0"/>
              </a:spcBef>
              <a:spcAft>
                <a:spcPts val="0"/>
              </a:spcAft>
              <a:buClr>
                <a:schemeClr val="dk1"/>
              </a:buClr>
              <a:buSzPts val="1100"/>
              <a:buFont typeface="Arial"/>
              <a:buNone/>
            </a:pPr>
            <a:r>
              <a:t/>
            </a:r>
            <a:endParaRPr sz="800"/>
          </a:p>
          <a:p>
            <a:pPr indent="0" lvl="0" marL="0" rtl="0" algn="l">
              <a:spcBef>
                <a:spcPts val="0"/>
              </a:spcBef>
              <a:spcAft>
                <a:spcPts val="0"/>
              </a:spcAft>
              <a:buNone/>
            </a:pPr>
            <a:r>
              <a:rPr lang="en" sz="3000"/>
              <a:t>Preparing your factory for Industrial IoT</a:t>
            </a:r>
            <a:endParaRPr sz="3000"/>
          </a:p>
        </p:txBody>
      </p:sp>
      <p:sp>
        <p:nvSpPr>
          <p:cNvPr id="87" name="Google Shape;87;p13"/>
          <p:cNvSpPr txBox="1"/>
          <p:nvPr>
            <p:ph idx="1" type="subTitle"/>
          </p:nvPr>
        </p:nvSpPr>
        <p:spPr>
          <a:xfrm>
            <a:off x="729450" y="4536550"/>
            <a:ext cx="8099400" cy="19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Kevin Hartman</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rPr lang="en" sz="2400"/>
              <a:t>For Executive Committee on Operational Technology  Integration</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rPr lang="en" sz="2400"/>
              <a:t>Wednesday, May 22, 2019</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22"/>
          <p:cNvSpPr txBox="1"/>
          <p:nvPr>
            <p:ph idx="4294967295" type="body"/>
          </p:nvPr>
        </p:nvSpPr>
        <p:spPr>
          <a:xfrm>
            <a:off x="729450" y="3823550"/>
            <a:ext cx="8102700" cy="2157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400">
                <a:solidFill>
                  <a:srgbClr val="000000"/>
                </a:solidFill>
              </a:rPr>
              <a:t>Kevin Hartman</a:t>
            </a:r>
            <a:endParaRPr sz="2400">
              <a:solidFill>
                <a:srgbClr val="000000"/>
              </a:solidFill>
            </a:endParaRPr>
          </a:p>
          <a:p>
            <a:pPr indent="0" lvl="0" marL="0" rtl="0" algn="l">
              <a:lnSpc>
                <a:spcPct val="100000"/>
              </a:lnSpc>
              <a:spcBef>
                <a:spcPts val="0"/>
              </a:spcBef>
              <a:spcAft>
                <a:spcPts val="0"/>
              </a:spcAft>
              <a:buNone/>
            </a:pPr>
            <a:r>
              <a:t/>
            </a:r>
            <a:endParaRPr sz="2400">
              <a:solidFill>
                <a:srgbClr val="000000"/>
              </a:solidFill>
            </a:endParaRPr>
          </a:p>
          <a:p>
            <a:pPr indent="0" lvl="0" marL="0" rtl="0" algn="l">
              <a:lnSpc>
                <a:spcPct val="100000"/>
              </a:lnSpc>
              <a:spcBef>
                <a:spcPts val="0"/>
              </a:spcBef>
              <a:spcAft>
                <a:spcPts val="0"/>
              </a:spcAft>
              <a:buNone/>
            </a:pPr>
            <a:r>
              <a:rPr lang="en" sz="2400">
                <a:solidFill>
                  <a:srgbClr val="000000"/>
                </a:solidFill>
              </a:rPr>
              <a:t>kevin.hartman@berkeley.edu</a:t>
            </a:r>
            <a:endParaRPr sz="2400">
              <a:solidFill>
                <a:srgbClr val="000000"/>
              </a:solidFill>
            </a:endParaRPr>
          </a:p>
          <a:p>
            <a:pPr indent="0" lvl="0" marL="0" marR="0" rtl="0" algn="l">
              <a:lnSpc>
                <a:spcPct val="115000"/>
              </a:lnSpc>
              <a:spcBef>
                <a:spcPts val="0"/>
              </a:spcBef>
              <a:spcAft>
                <a:spcPts val="0"/>
              </a:spcAft>
              <a:buNone/>
            </a:pPr>
            <a:r>
              <a:t/>
            </a:r>
            <a:endParaRPr sz="1800">
              <a:solidFill>
                <a:srgbClr val="333333"/>
              </a:solidFill>
            </a:endParaRPr>
          </a:p>
        </p:txBody>
      </p:sp>
      <p:sp>
        <p:nvSpPr>
          <p:cNvPr id="149" name="Google Shape;149;p22"/>
          <p:cNvSpPr txBox="1"/>
          <p:nvPr>
            <p:ph type="title"/>
          </p:nvPr>
        </p:nvSpPr>
        <p:spPr>
          <a:xfrm>
            <a:off x="729450" y="870925"/>
            <a:ext cx="7021200" cy="282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Questions?</a:t>
            </a:r>
            <a:r>
              <a:rPr lang="en"/>
              <a:t>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4"/>
          <p:cNvSpPr txBox="1"/>
          <p:nvPr>
            <p:ph idx="1" type="body"/>
          </p:nvPr>
        </p:nvSpPr>
        <p:spPr>
          <a:xfrm>
            <a:off x="311700" y="1862450"/>
            <a:ext cx="8520600" cy="4271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2200">
                <a:solidFill>
                  <a:schemeClr val="dk1"/>
                </a:solidFill>
              </a:rPr>
              <a:t>Operational Technology (OT) - </a:t>
            </a:r>
            <a:r>
              <a:rPr lang="en" sz="2200">
                <a:solidFill>
                  <a:srgbClr val="000000"/>
                </a:solidFill>
              </a:rPr>
              <a:t>The onboard control systems that are used to monitor and manage realtime factory processes</a:t>
            </a:r>
            <a:endParaRPr sz="2200">
              <a:solidFill>
                <a:srgbClr val="000000"/>
              </a:solidFill>
            </a:endParaRPr>
          </a:p>
          <a:p>
            <a:pPr indent="0" lvl="0" marL="0" marR="0" rtl="0" algn="l">
              <a:lnSpc>
                <a:spcPct val="115000"/>
              </a:lnSpc>
              <a:spcBef>
                <a:spcPts val="0"/>
              </a:spcBef>
              <a:spcAft>
                <a:spcPts val="0"/>
              </a:spcAft>
              <a:buNone/>
            </a:pPr>
            <a:r>
              <a:t/>
            </a:r>
            <a:endParaRPr sz="2200">
              <a:solidFill>
                <a:schemeClr val="dk1"/>
              </a:solidFill>
            </a:endParaRPr>
          </a:p>
          <a:p>
            <a:pPr indent="0" lvl="0" marL="0" marR="0" rtl="0" algn="l">
              <a:lnSpc>
                <a:spcPct val="115000"/>
              </a:lnSpc>
              <a:spcBef>
                <a:spcPts val="0"/>
              </a:spcBef>
              <a:spcAft>
                <a:spcPts val="0"/>
              </a:spcAft>
              <a:buNone/>
            </a:pPr>
            <a:r>
              <a:rPr lang="en" sz="2200">
                <a:solidFill>
                  <a:schemeClr val="dk1"/>
                </a:solidFill>
              </a:rPr>
              <a:t>Industrial IoT (IIoT) - </a:t>
            </a:r>
            <a:r>
              <a:rPr lang="en" sz="2200">
                <a:solidFill>
                  <a:srgbClr val="000000"/>
                </a:solidFill>
              </a:rPr>
              <a:t>Connecting machine sensors and their data to the internet, and performing analytics on this massive new dataset</a:t>
            </a:r>
            <a:endParaRPr sz="2200">
              <a:solidFill>
                <a:srgbClr val="000000"/>
              </a:solidFill>
            </a:endParaRPr>
          </a:p>
          <a:p>
            <a:pPr indent="0" lvl="0" marL="0" marR="0" rtl="0" algn="l">
              <a:lnSpc>
                <a:spcPct val="115000"/>
              </a:lnSpc>
              <a:spcBef>
                <a:spcPts val="0"/>
              </a:spcBef>
              <a:spcAft>
                <a:spcPts val="0"/>
              </a:spcAft>
              <a:buNone/>
            </a:pPr>
            <a:r>
              <a:t/>
            </a:r>
            <a:endParaRPr sz="2200">
              <a:solidFill>
                <a:schemeClr val="dk1"/>
              </a:solidFill>
            </a:endParaRPr>
          </a:p>
          <a:p>
            <a:pPr indent="0" lvl="0" marL="0" marR="0" rtl="0" algn="l">
              <a:lnSpc>
                <a:spcPct val="115000"/>
              </a:lnSpc>
              <a:spcBef>
                <a:spcPts val="0"/>
              </a:spcBef>
              <a:spcAft>
                <a:spcPts val="0"/>
              </a:spcAft>
              <a:buNone/>
            </a:pPr>
            <a:r>
              <a:rPr lang="en" sz="2200">
                <a:solidFill>
                  <a:schemeClr val="dk1"/>
                </a:solidFill>
              </a:rPr>
              <a:t>PLC - </a:t>
            </a:r>
            <a:r>
              <a:rPr lang="en" sz="2200">
                <a:solidFill>
                  <a:srgbClr val="000000"/>
                </a:solidFill>
              </a:rPr>
              <a:t>A programmable logic device that interact with machine equipment to provide low level instructions in real time</a:t>
            </a:r>
            <a:endParaRPr>
              <a:solidFill>
                <a:srgbClr val="000000"/>
              </a:solidFill>
            </a:endParaRPr>
          </a:p>
        </p:txBody>
      </p:sp>
      <p:sp>
        <p:nvSpPr>
          <p:cNvPr id="93" name="Google Shape;93;p14"/>
          <p:cNvSpPr txBox="1"/>
          <p:nvPr>
            <p:ph type="title"/>
          </p:nvPr>
        </p:nvSpPr>
        <p:spPr>
          <a:xfrm>
            <a:off x="311700" y="764350"/>
            <a:ext cx="7688700" cy="71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few key terms...</a:t>
            </a:r>
            <a:endParaRPr/>
          </a:p>
        </p:txBody>
      </p:sp>
      <p:pic>
        <p:nvPicPr>
          <p:cNvPr id="94" name="Google Shape;94;p14"/>
          <p:cNvPicPr preferRelativeResize="0"/>
          <p:nvPr/>
        </p:nvPicPr>
        <p:blipFill>
          <a:blip r:embed="rId3">
            <a:alphaModFix/>
          </a:blip>
          <a:stretch>
            <a:fillRect/>
          </a:stretch>
        </p:blipFill>
        <p:spPr>
          <a:xfrm>
            <a:off x="5774475" y="5181975"/>
            <a:ext cx="2702500" cy="13164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15"/>
          <p:cNvSpPr txBox="1"/>
          <p:nvPr>
            <p:ph idx="1" type="body"/>
          </p:nvPr>
        </p:nvSpPr>
        <p:spPr>
          <a:xfrm>
            <a:off x="311700" y="1862450"/>
            <a:ext cx="8520600" cy="499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rPr>
              <a:t>Key areas driving change</a:t>
            </a:r>
            <a:endParaRPr sz="2200">
              <a:solidFill>
                <a:schemeClr val="dk1"/>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Supply Chain Integration</a:t>
            </a:r>
            <a:endParaRPr sz="2400">
              <a:solidFill>
                <a:srgbClr val="333333"/>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Predictive Maintenance</a:t>
            </a:r>
            <a:endParaRPr sz="2400">
              <a:solidFill>
                <a:srgbClr val="333333"/>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Proactive Monitoring</a:t>
            </a:r>
            <a:endParaRPr sz="2400">
              <a:solidFill>
                <a:srgbClr val="333333"/>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Manufacturing as a Service</a:t>
            </a:r>
            <a:endParaRPr sz="2400">
              <a:solidFill>
                <a:srgbClr val="333333"/>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Human Augmentation</a:t>
            </a:r>
            <a:endParaRPr sz="2400">
              <a:solidFill>
                <a:srgbClr val="333333"/>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Computer vision, robotics and automation</a:t>
            </a:r>
            <a:endParaRPr sz="2400">
              <a:solidFill>
                <a:srgbClr val="333333"/>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Telematics, IoT and autonomous vehicles</a:t>
            </a:r>
            <a:endParaRPr sz="2000">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sz="2400">
                <a:solidFill>
                  <a:schemeClr val="dk1"/>
                </a:solidFill>
              </a:rPr>
              <a:t>Biggest deterrent</a:t>
            </a:r>
            <a:endParaRPr>
              <a:solidFill>
                <a:schemeClr val="dk1"/>
              </a:solidFill>
            </a:endParaRPr>
          </a:p>
          <a:p>
            <a:pPr indent="0" lvl="0" marL="457200" marR="0" rtl="0" algn="l">
              <a:lnSpc>
                <a:spcPct val="115000"/>
              </a:lnSpc>
              <a:spcBef>
                <a:spcPts val="0"/>
              </a:spcBef>
              <a:spcAft>
                <a:spcPts val="0"/>
              </a:spcAft>
              <a:buNone/>
            </a:pPr>
            <a:r>
              <a:rPr lang="en" sz="2400">
                <a:solidFill>
                  <a:srgbClr val="333333"/>
                </a:solidFill>
              </a:rPr>
              <a:t>What if you have a traditional factory with old machinery?</a:t>
            </a:r>
            <a:endParaRPr sz="1200">
              <a:solidFill>
                <a:srgbClr val="333333"/>
              </a:solidFill>
            </a:endParaRPr>
          </a:p>
        </p:txBody>
      </p:sp>
      <p:sp>
        <p:nvSpPr>
          <p:cNvPr id="100" name="Google Shape;100;p15"/>
          <p:cNvSpPr txBox="1"/>
          <p:nvPr>
            <p:ph type="title"/>
          </p:nvPr>
        </p:nvSpPr>
        <p:spPr>
          <a:xfrm>
            <a:off x="311700" y="764350"/>
            <a:ext cx="7688700" cy="71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Technology is Transforming Manufacturing</a:t>
            </a:r>
            <a:endParaRPr/>
          </a:p>
          <a:p>
            <a:pPr indent="0" lvl="0" marL="0" rtl="0" algn="l">
              <a:spcBef>
                <a:spcPts val="0"/>
              </a:spcBef>
              <a:spcAft>
                <a:spcPts val="0"/>
              </a:spcAft>
              <a:buNone/>
            </a:pPr>
            <a:r>
              <a:t/>
            </a:r>
            <a:endParaRPr/>
          </a:p>
        </p:txBody>
      </p:sp>
      <p:grpSp>
        <p:nvGrpSpPr>
          <p:cNvPr id="101" name="Google Shape;101;p15"/>
          <p:cNvGrpSpPr/>
          <p:nvPr/>
        </p:nvGrpSpPr>
        <p:grpSpPr>
          <a:xfrm>
            <a:off x="6516050" y="1992500"/>
            <a:ext cx="2081850" cy="1810225"/>
            <a:chOff x="6516050" y="1992500"/>
            <a:chExt cx="2081850" cy="1810225"/>
          </a:xfrm>
        </p:grpSpPr>
        <p:pic>
          <p:nvPicPr>
            <p:cNvPr id="102" name="Google Shape;102;p15"/>
            <p:cNvPicPr preferRelativeResize="0"/>
            <p:nvPr/>
          </p:nvPicPr>
          <p:blipFill>
            <a:blip r:embed="rId3">
              <a:alphaModFix/>
            </a:blip>
            <a:stretch>
              <a:fillRect/>
            </a:stretch>
          </p:blipFill>
          <p:spPr>
            <a:xfrm>
              <a:off x="6575000" y="3080625"/>
              <a:ext cx="1963950" cy="225854"/>
            </a:xfrm>
            <a:prstGeom prst="rect">
              <a:avLst/>
            </a:prstGeom>
            <a:noFill/>
            <a:ln>
              <a:noFill/>
            </a:ln>
          </p:spPr>
        </p:pic>
        <p:pic>
          <p:nvPicPr>
            <p:cNvPr id="103" name="Google Shape;103;p15"/>
            <p:cNvPicPr preferRelativeResize="0"/>
            <p:nvPr/>
          </p:nvPicPr>
          <p:blipFill>
            <a:blip r:embed="rId4">
              <a:alphaModFix/>
            </a:blip>
            <a:stretch>
              <a:fillRect/>
            </a:stretch>
          </p:blipFill>
          <p:spPr>
            <a:xfrm>
              <a:off x="6516050" y="1992500"/>
              <a:ext cx="2022900" cy="938625"/>
            </a:xfrm>
            <a:prstGeom prst="rect">
              <a:avLst/>
            </a:prstGeom>
            <a:noFill/>
            <a:ln>
              <a:noFill/>
            </a:ln>
          </p:spPr>
        </p:pic>
        <p:pic>
          <p:nvPicPr>
            <p:cNvPr id="104" name="Google Shape;104;p15"/>
            <p:cNvPicPr preferRelativeResize="0"/>
            <p:nvPr/>
          </p:nvPicPr>
          <p:blipFill>
            <a:blip r:embed="rId5">
              <a:alphaModFix/>
            </a:blip>
            <a:stretch>
              <a:fillRect/>
            </a:stretch>
          </p:blipFill>
          <p:spPr>
            <a:xfrm>
              <a:off x="6575000" y="3521774"/>
              <a:ext cx="2022900" cy="280951"/>
            </a:xfrm>
            <a:prstGeom prst="rect">
              <a:avLst/>
            </a:prstGeom>
            <a:noFill/>
            <a:ln>
              <a:noFill/>
            </a:ln>
          </p:spPr>
        </p:pic>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16"/>
          <p:cNvSpPr txBox="1"/>
          <p:nvPr>
            <p:ph idx="1" type="body"/>
          </p:nvPr>
        </p:nvSpPr>
        <p:spPr>
          <a:xfrm>
            <a:off x="311700" y="1862450"/>
            <a:ext cx="8616300" cy="427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rPr>
              <a:t>Gap in Data Acquisition</a:t>
            </a:r>
            <a:endParaRPr sz="2400">
              <a:solidFill>
                <a:schemeClr val="dk1"/>
              </a:solidFill>
            </a:endParaRPr>
          </a:p>
          <a:p>
            <a:pPr indent="-381000" lvl="0" marL="457200" rtl="0" algn="l">
              <a:spcBef>
                <a:spcPts val="0"/>
              </a:spcBef>
              <a:spcAft>
                <a:spcPts val="0"/>
              </a:spcAft>
              <a:buClr>
                <a:srgbClr val="333333"/>
              </a:buClr>
              <a:buSzPts val="2400"/>
              <a:buChar char="●"/>
            </a:pPr>
            <a:r>
              <a:rPr lang="en" sz="2400">
                <a:solidFill>
                  <a:srgbClr val="333333"/>
                </a:solidFill>
              </a:rPr>
              <a:t>Information is trapped</a:t>
            </a:r>
            <a:endParaRPr sz="2400">
              <a:solidFill>
                <a:srgbClr val="333333"/>
              </a:solidFill>
            </a:endParaRPr>
          </a:p>
          <a:p>
            <a:pPr indent="-381000" lvl="0" marL="457200" rtl="0" algn="l">
              <a:spcBef>
                <a:spcPts val="0"/>
              </a:spcBef>
              <a:spcAft>
                <a:spcPts val="0"/>
              </a:spcAft>
              <a:buClr>
                <a:srgbClr val="333333"/>
              </a:buClr>
              <a:buSzPts val="2400"/>
              <a:buChar char="●"/>
            </a:pPr>
            <a:r>
              <a:rPr lang="en" sz="2400">
                <a:solidFill>
                  <a:srgbClr val="333333"/>
                </a:solidFill>
              </a:rPr>
              <a:t>Legacy control equipment designed for different purpose</a:t>
            </a:r>
            <a:endParaRPr sz="2400">
              <a:solidFill>
                <a:srgbClr val="333333"/>
              </a:solidFill>
            </a:endParaRPr>
          </a:p>
          <a:p>
            <a:pPr indent="-381000" lvl="0" marL="457200" rtl="0" algn="l">
              <a:spcBef>
                <a:spcPts val="0"/>
              </a:spcBef>
              <a:spcAft>
                <a:spcPts val="0"/>
              </a:spcAft>
              <a:buClr>
                <a:srgbClr val="333333"/>
              </a:buClr>
              <a:buSzPts val="2400"/>
              <a:buChar char="●"/>
            </a:pPr>
            <a:r>
              <a:rPr lang="en" sz="2400">
                <a:solidFill>
                  <a:srgbClr val="333333"/>
                </a:solidFill>
              </a:rPr>
              <a:t>Protections to safeguard data still evolving</a:t>
            </a:r>
            <a:endParaRPr sz="2400">
              <a:solidFill>
                <a:srgbClr val="333333"/>
              </a:solidFill>
            </a:endParaRPr>
          </a:p>
          <a:p>
            <a:pPr indent="0" lvl="0" marL="0" rtl="0" algn="l">
              <a:spcBef>
                <a:spcPts val="0"/>
              </a:spcBef>
              <a:spcAft>
                <a:spcPts val="0"/>
              </a:spcAft>
              <a:buNone/>
            </a:pPr>
            <a:r>
              <a:t/>
            </a:r>
            <a:endParaRPr sz="2400">
              <a:solidFill>
                <a:srgbClr val="333333"/>
              </a:solidFill>
            </a:endParaRPr>
          </a:p>
          <a:p>
            <a:pPr indent="0" lvl="0" marL="0" rtl="0" algn="l">
              <a:spcBef>
                <a:spcPts val="0"/>
              </a:spcBef>
              <a:spcAft>
                <a:spcPts val="0"/>
              </a:spcAft>
              <a:buNone/>
            </a:pPr>
            <a:r>
              <a:rPr lang="en" sz="2400">
                <a:solidFill>
                  <a:schemeClr val="dk1"/>
                </a:solidFill>
              </a:rPr>
              <a:t>Gap in Data Analysis</a:t>
            </a:r>
            <a:endParaRPr sz="2400">
              <a:solidFill>
                <a:schemeClr val="dk1"/>
              </a:solidFill>
            </a:endParaRPr>
          </a:p>
          <a:p>
            <a:pPr indent="-381000" lvl="0" marL="457200" rtl="0" algn="l">
              <a:spcBef>
                <a:spcPts val="0"/>
              </a:spcBef>
              <a:spcAft>
                <a:spcPts val="0"/>
              </a:spcAft>
              <a:buClr>
                <a:srgbClr val="333333"/>
              </a:buClr>
              <a:buSzPts val="2400"/>
              <a:buChar char="●"/>
            </a:pPr>
            <a:r>
              <a:rPr lang="en" sz="2400">
                <a:solidFill>
                  <a:srgbClr val="333333"/>
                </a:solidFill>
              </a:rPr>
              <a:t>Finding the right data</a:t>
            </a:r>
            <a:endParaRPr sz="2400">
              <a:solidFill>
                <a:srgbClr val="333333"/>
              </a:solidFill>
            </a:endParaRPr>
          </a:p>
          <a:p>
            <a:pPr indent="-381000" lvl="0" marL="457200" rtl="0" algn="l">
              <a:spcBef>
                <a:spcPts val="0"/>
              </a:spcBef>
              <a:spcAft>
                <a:spcPts val="0"/>
              </a:spcAft>
              <a:buClr>
                <a:srgbClr val="333333"/>
              </a:buClr>
              <a:buSzPts val="2400"/>
              <a:buChar char="●"/>
            </a:pPr>
            <a:r>
              <a:rPr lang="en" sz="2400">
                <a:solidFill>
                  <a:srgbClr val="333333"/>
                </a:solidFill>
              </a:rPr>
              <a:t>Adapting to changing data</a:t>
            </a:r>
            <a:endParaRPr sz="2400">
              <a:solidFill>
                <a:srgbClr val="333333"/>
              </a:solidFill>
            </a:endParaRPr>
          </a:p>
          <a:p>
            <a:pPr indent="-381000" lvl="0" marL="457200" rtl="0" algn="l">
              <a:spcBef>
                <a:spcPts val="0"/>
              </a:spcBef>
              <a:spcAft>
                <a:spcPts val="0"/>
              </a:spcAft>
              <a:buClr>
                <a:srgbClr val="333333"/>
              </a:buClr>
              <a:buSzPts val="2400"/>
              <a:buChar char="●"/>
            </a:pPr>
            <a:r>
              <a:rPr lang="en" sz="2400">
                <a:solidFill>
                  <a:srgbClr val="333333"/>
                </a:solidFill>
              </a:rPr>
              <a:t>Moving from description to prediction</a:t>
            </a:r>
            <a:endParaRPr sz="2400">
              <a:solidFill>
                <a:srgbClr val="333333"/>
              </a:solidFill>
            </a:endParaRPr>
          </a:p>
        </p:txBody>
      </p:sp>
      <p:sp>
        <p:nvSpPr>
          <p:cNvPr id="110" name="Google Shape;110;p16"/>
          <p:cNvSpPr txBox="1"/>
          <p:nvPr>
            <p:ph type="title"/>
          </p:nvPr>
        </p:nvSpPr>
        <p:spPr>
          <a:xfrm>
            <a:off x="311700" y="764350"/>
            <a:ext cx="7688700" cy="71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Crossing the</a:t>
            </a:r>
            <a:r>
              <a:rPr lang="en"/>
              <a:t> Data Chasm</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17"/>
          <p:cNvSpPr txBox="1"/>
          <p:nvPr>
            <p:ph idx="1" type="body"/>
          </p:nvPr>
        </p:nvSpPr>
        <p:spPr>
          <a:xfrm>
            <a:off x="311700" y="1862450"/>
            <a:ext cx="8520600" cy="427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rPr>
              <a:t>Create a Connected Environment</a:t>
            </a:r>
            <a:endParaRPr sz="2400">
              <a:solidFill>
                <a:schemeClr val="dk1"/>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Establish “shop floor to top floor” connectivity</a:t>
            </a:r>
            <a:endParaRPr sz="2400">
              <a:solidFill>
                <a:srgbClr val="333333"/>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Ingest data from PLCs, equipment, and third party systems</a:t>
            </a:r>
            <a:endParaRPr sz="2400">
              <a:solidFill>
                <a:srgbClr val="333333"/>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Perform data analysis to build models and insights </a:t>
            </a:r>
            <a:endParaRPr sz="2400">
              <a:solidFill>
                <a:srgbClr val="333333"/>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Act on insights by automating processes and controls</a:t>
            </a:r>
            <a:endParaRPr sz="2400">
              <a:solidFill>
                <a:schemeClr val="dk1"/>
              </a:solidFill>
            </a:endParaRPr>
          </a:p>
        </p:txBody>
      </p:sp>
      <p:sp>
        <p:nvSpPr>
          <p:cNvPr id="116" name="Google Shape;116;p17"/>
          <p:cNvSpPr txBox="1"/>
          <p:nvPr>
            <p:ph type="title"/>
          </p:nvPr>
        </p:nvSpPr>
        <p:spPr>
          <a:xfrm>
            <a:off x="311700" y="764350"/>
            <a:ext cx="7688700" cy="71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the Bridge to IIoT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18"/>
          <p:cNvSpPr txBox="1"/>
          <p:nvPr>
            <p:ph idx="1" type="body"/>
          </p:nvPr>
        </p:nvSpPr>
        <p:spPr>
          <a:xfrm>
            <a:off x="311700" y="1862450"/>
            <a:ext cx="5382600" cy="4271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2400">
                <a:solidFill>
                  <a:schemeClr val="dk1"/>
                </a:solidFill>
              </a:rPr>
              <a:t>Who will benefit?</a:t>
            </a:r>
            <a:endParaRPr sz="2400">
              <a:solidFill>
                <a:schemeClr val="dk1"/>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Manufacturing Operators</a:t>
            </a:r>
            <a:endParaRPr sz="2400">
              <a:solidFill>
                <a:srgbClr val="333333"/>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Production Managers</a:t>
            </a:r>
            <a:endParaRPr sz="2400">
              <a:solidFill>
                <a:srgbClr val="333333"/>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Line Managers</a:t>
            </a:r>
            <a:endParaRPr sz="2400">
              <a:solidFill>
                <a:srgbClr val="333333"/>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Quality Control</a:t>
            </a:r>
            <a:endParaRPr sz="2400">
              <a:solidFill>
                <a:srgbClr val="333333"/>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Supply and Delivery Partners</a:t>
            </a:r>
            <a:endParaRPr sz="2400">
              <a:solidFill>
                <a:srgbClr val="333333"/>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Customers</a:t>
            </a:r>
            <a:endParaRPr sz="2400">
              <a:solidFill>
                <a:schemeClr val="dk1"/>
              </a:solidFill>
            </a:endParaRPr>
          </a:p>
        </p:txBody>
      </p:sp>
      <p:sp>
        <p:nvSpPr>
          <p:cNvPr id="122" name="Google Shape;122;p18"/>
          <p:cNvSpPr txBox="1"/>
          <p:nvPr>
            <p:ph type="title"/>
          </p:nvPr>
        </p:nvSpPr>
        <p:spPr>
          <a:xfrm>
            <a:off x="311700" y="764350"/>
            <a:ext cx="7688700" cy="71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Taking in the Vista</a:t>
            </a:r>
            <a:endParaRPr/>
          </a:p>
        </p:txBody>
      </p:sp>
      <p:pic>
        <p:nvPicPr>
          <p:cNvPr id="123" name="Google Shape;123;p18"/>
          <p:cNvPicPr preferRelativeResize="0"/>
          <p:nvPr/>
        </p:nvPicPr>
        <p:blipFill>
          <a:blip r:embed="rId3">
            <a:alphaModFix/>
          </a:blip>
          <a:stretch>
            <a:fillRect/>
          </a:stretch>
        </p:blipFill>
        <p:spPr>
          <a:xfrm>
            <a:off x="5958281" y="1791325"/>
            <a:ext cx="1056244" cy="4697700"/>
          </a:xfrm>
          <a:prstGeom prst="rect">
            <a:avLst/>
          </a:prstGeom>
          <a:noFill/>
          <a:ln>
            <a:noFill/>
          </a:ln>
        </p:spPr>
      </p:pic>
      <p:sp>
        <p:nvSpPr>
          <p:cNvPr id="124" name="Google Shape;124;p18"/>
          <p:cNvSpPr txBox="1"/>
          <p:nvPr/>
        </p:nvSpPr>
        <p:spPr>
          <a:xfrm>
            <a:off x="7111150" y="1791325"/>
            <a:ext cx="1880400" cy="469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757575"/>
                </a:solidFill>
                <a:latin typeface="Roboto"/>
                <a:ea typeface="Roboto"/>
                <a:cs typeface="Roboto"/>
                <a:sym typeface="Roboto"/>
              </a:rPr>
              <a:t>“According to lean manufacturing metrics (measured by overall equipment effectiveness, or OEE), world class </a:t>
            </a:r>
            <a:r>
              <a:rPr lang="en" sz="1600">
                <a:solidFill>
                  <a:srgbClr val="757575"/>
                </a:solidFill>
                <a:latin typeface="Roboto"/>
                <a:ea typeface="Roboto"/>
                <a:cs typeface="Roboto"/>
                <a:sym typeface="Roboto"/>
              </a:rPr>
              <a:t> manufacturing sites are working at 85% of their theoretical capacity. Yet the average factory is only at about 60%.” - cbinsights</a:t>
            </a:r>
            <a:endParaRPr sz="1600"/>
          </a:p>
        </p:txBody>
      </p:sp>
      <p:pic>
        <p:nvPicPr>
          <p:cNvPr id="125" name="Google Shape;125;p18"/>
          <p:cNvPicPr preferRelativeResize="0"/>
          <p:nvPr/>
        </p:nvPicPr>
        <p:blipFill>
          <a:blip r:embed="rId4">
            <a:alphaModFix/>
          </a:blip>
          <a:stretch>
            <a:fillRect/>
          </a:stretch>
        </p:blipFill>
        <p:spPr>
          <a:xfrm>
            <a:off x="5958275" y="6385249"/>
            <a:ext cx="1056250" cy="16867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19"/>
          <p:cNvSpPr txBox="1"/>
          <p:nvPr>
            <p:ph idx="1" type="body"/>
          </p:nvPr>
        </p:nvSpPr>
        <p:spPr>
          <a:xfrm>
            <a:off x="311700" y="1862450"/>
            <a:ext cx="8520600" cy="4271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2400">
                <a:solidFill>
                  <a:schemeClr val="dk1"/>
                </a:solidFill>
              </a:rPr>
              <a:t>M</a:t>
            </a:r>
            <a:r>
              <a:rPr lang="en" sz="2400">
                <a:solidFill>
                  <a:schemeClr val="dk1"/>
                </a:solidFill>
              </a:rPr>
              <a:t>aking the right investment</a:t>
            </a:r>
            <a:endParaRPr sz="2400">
              <a:solidFill>
                <a:schemeClr val="dk1"/>
              </a:solidFill>
            </a:endParaRPr>
          </a:p>
          <a:p>
            <a:pPr indent="-381000" lvl="0" marL="457200" rtl="0" algn="l">
              <a:spcBef>
                <a:spcPts val="0"/>
              </a:spcBef>
              <a:spcAft>
                <a:spcPts val="0"/>
              </a:spcAft>
              <a:buClr>
                <a:srgbClr val="333333"/>
              </a:buClr>
              <a:buSzPts val="2400"/>
              <a:buChar char="●"/>
            </a:pPr>
            <a:r>
              <a:rPr lang="en" sz="2400">
                <a:solidFill>
                  <a:srgbClr val="333333"/>
                </a:solidFill>
              </a:rPr>
              <a:t>Sensitivity around cost and budget</a:t>
            </a:r>
            <a:endParaRPr sz="2400">
              <a:solidFill>
                <a:srgbClr val="333333"/>
              </a:solidFill>
            </a:endParaRPr>
          </a:p>
          <a:p>
            <a:pPr indent="-381000" lvl="0" marL="457200" rtl="0" algn="l">
              <a:spcBef>
                <a:spcPts val="0"/>
              </a:spcBef>
              <a:spcAft>
                <a:spcPts val="0"/>
              </a:spcAft>
              <a:buClr>
                <a:srgbClr val="333333"/>
              </a:buClr>
              <a:buSzPts val="2400"/>
              <a:buChar char="●"/>
            </a:pPr>
            <a:r>
              <a:rPr lang="en" sz="2400">
                <a:solidFill>
                  <a:srgbClr val="333333"/>
                </a:solidFill>
              </a:rPr>
              <a:t>Platform selection</a:t>
            </a:r>
            <a:endParaRPr sz="2400">
              <a:solidFill>
                <a:srgbClr val="333333"/>
              </a:solidFill>
            </a:endParaRPr>
          </a:p>
          <a:p>
            <a:pPr indent="-381000" lvl="0" marL="457200" rtl="0" algn="l">
              <a:spcBef>
                <a:spcPts val="0"/>
              </a:spcBef>
              <a:spcAft>
                <a:spcPts val="0"/>
              </a:spcAft>
              <a:buClr>
                <a:srgbClr val="333333"/>
              </a:buClr>
              <a:buSzPts val="2400"/>
              <a:buChar char="●"/>
            </a:pPr>
            <a:r>
              <a:rPr lang="en" sz="2400">
                <a:solidFill>
                  <a:srgbClr val="333333"/>
                </a:solidFill>
              </a:rPr>
              <a:t>OT integration method</a:t>
            </a:r>
            <a:endParaRPr>
              <a:solidFill>
                <a:schemeClr val="dk1"/>
              </a:solidFill>
            </a:endParaRPr>
          </a:p>
          <a:p>
            <a:pPr indent="0" lvl="0" marL="0" rtl="0" algn="l">
              <a:spcBef>
                <a:spcPts val="0"/>
              </a:spcBef>
              <a:spcAft>
                <a:spcPts val="0"/>
              </a:spcAft>
              <a:buNone/>
            </a:pPr>
            <a:r>
              <a:t/>
            </a:r>
            <a:endParaRPr sz="2400">
              <a:solidFill>
                <a:schemeClr val="dk1"/>
              </a:solidFill>
            </a:endParaRPr>
          </a:p>
          <a:p>
            <a:pPr indent="0" lvl="0" marL="0" rtl="0" algn="l">
              <a:spcBef>
                <a:spcPts val="0"/>
              </a:spcBef>
              <a:spcAft>
                <a:spcPts val="0"/>
              </a:spcAft>
              <a:buNone/>
            </a:pPr>
            <a:r>
              <a:rPr lang="en" sz="2400">
                <a:solidFill>
                  <a:schemeClr val="dk1"/>
                </a:solidFill>
              </a:rPr>
              <a:t>Making the investment right</a:t>
            </a:r>
            <a:endParaRPr sz="2400">
              <a:solidFill>
                <a:schemeClr val="dk1"/>
              </a:solidFill>
            </a:endParaRPr>
          </a:p>
          <a:p>
            <a:pPr indent="-381000" lvl="0" marL="457200" rtl="0" algn="l">
              <a:spcBef>
                <a:spcPts val="0"/>
              </a:spcBef>
              <a:spcAft>
                <a:spcPts val="0"/>
              </a:spcAft>
              <a:buClr>
                <a:srgbClr val="333333"/>
              </a:buClr>
              <a:buSzPts val="2400"/>
              <a:buChar char="●"/>
            </a:pPr>
            <a:r>
              <a:rPr lang="en" sz="2400">
                <a:solidFill>
                  <a:srgbClr val="333333"/>
                </a:solidFill>
              </a:rPr>
              <a:t>Corporate data strategy</a:t>
            </a:r>
            <a:endParaRPr sz="2400">
              <a:solidFill>
                <a:srgbClr val="333333"/>
              </a:solidFill>
            </a:endParaRPr>
          </a:p>
          <a:p>
            <a:pPr indent="-381000" lvl="0" marL="457200" rtl="0" algn="l">
              <a:spcBef>
                <a:spcPts val="0"/>
              </a:spcBef>
              <a:spcAft>
                <a:spcPts val="0"/>
              </a:spcAft>
              <a:buClr>
                <a:srgbClr val="333333"/>
              </a:buClr>
              <a:buSzPts val="2400"/>
              <a:buChar char="●"/>
            </a:pPr>
            <a:r>
              <a:rPr lang="en" sz="2400">
                <a:solidFill>
                  <a:srgbClr val="333333"/>
                </a:solidFill>
              </a:rPr>
              <a:t>Research methods</a:t>
            </a:r>
            <a:endParaRPr sz="2400">
              <a:solidFill>
                <a:srgbClr val="333333"/>
              </a:solidFill>
            </a:endParaRPr>
          </a:p>
          <a:p>
            <a:pPr indent="-381000" lvl="0" marL="457200" rtl="0" algn="l">
              <a:spcBef>
                <a:spcPts val="0"/>
              </a:spcBef>
              <a:spcAft>
                <a:spcPts val="0"/>
              </a:spcAft>
              <a:buClr>
                <a:srgbClr val="333333"/>
              </a:buClr>
              <a:buSzPts val="2400"/>
              <a:buChar char="●"/>
            </a:pPr>
            <a:r>
              <a:rPr lang="en" sz="2400">
                <a:solidFill>
                  <a:srgbClr val="333333"/>
                </a:solidFill>
              </a:rPr>
              <a:t>Aligning work to outcomes</a:t>
            </a:r>
            <a:endParaRPr sz="2400">
              <a:solidFill>
                <a:srgbClr val="333333"/>
              </a:solidFill>
            </a:endParaRPr>
          </a:p>
        </p:txBody>
      </p:sp>
      <p:sp>
        <p:nvSpPr>
          <p:cNvPr id="131" name="Google Shape;131;p19"/>
          <p:cNvSpPr txBox="1"/>
          <p:nvPr>
            <p:ph type="title"/>
          </p:nvPr>
        </p:nvSpPr>
        <p:spPr>
          <a:xfrm>
            <a:off x="311700" y="764350"/>
            <a:ext cx="7688700" cy="71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Obstacles and Opportunities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0"/>
          <p:cNvSpPr txBox="1"/>
          <p:nvPr>
            <p:ph idx="1" type="body"/>
          </p:nvPr>
        </p:nvSpPr>
        <p:spPr>
          <a:xfrm>
            <a:off x="311700" y="1862450"/>
            <a:ext cx="8520600" cy="427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rPr>
              <a:t>Key Takeaways</a:t>
            </a:r>
            <a:endParaRPr sz="2400">
              <a:solidFill>
                <a:srgbClr val="333333"/>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Decide on OT integration method</a:t>
            </a:r>
            <a:endParaRPr sz="2400">
              <a:solidFill>
                <a:srgbClr val="333333"/>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Define the data strategy</a:t>
            </a:r>
            <a:endParaRPr sz="2400">
              <a:solidFill>
                <a:srgbClr val="333333"/>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Pick a data platform</a:t>
            </a:r>
            <a:endParaRPr sz="2400">
              <a:solidFill>
                <a:srgbClr val="333333"/>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Implement processes for prep and transformation</a:t>
            </a:r>
            <a:endParaRPr sz="2400">
              <a:solidFill>
                <a:srgbClr val="333333"/>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Define analysis and research methods</a:t>
            </a:r>
            <a:endParaRPr sz="2400">
              <a:solidFill>
                <a:srgbClr val="333333"/>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Build out integrations</a:t>
            </a:r>
            <a:endParaRPr sz="2400">
              <a:solidFill>
                <a:srgbClr val="333333"/>
              </a:solidFill>
            </a:endParaRPr>
          </a:p>
          <a:p>
            <a:pPr indent="-381000" lvl="0" marL="457200" marR="0" rtl="0" algn="l">
              <a:lnSpc>
                <a:spcPct val="115000"/>
              </a:lnSpc>
              <a:spcBef>
                <a:spcPts val="0"/>
              </a:spcBef>
              <a:spcAft>
                <a:spcPts val="0"/>
              </a:spcAft>
              <a:buClr>
                <a:srgbClr val="333333"/>
              </a:buClr>
              <a:buSzPts val="2400"/>
              <a:buChar char="●"/>
            </a:pPr>
            <a:r>
              <a:rPr lang="en" sz="2400">
                <a:solidFill>
                  <a:srgbClr val="333333"/>
                </a:solidFill>
              </a:rPr>
              <a:t>Deliver intelligence and insights</a:t>
            </a:r>
            <a:endParaRPr sz="2400">
              <a:solidFill>
                <a:srgbClr val="333333"/>
              </a:solidFill>
            </a:endParaRPr>
          </a:p>
        </p:txBody>
      </p:sp>
      <p:sp>
        <p:nvSpPr>
          <p:cNvPr id="137" name="Google Shape;137;p20"/>
          <p:cNvSpPr txBox="1"/>
          <p:nvPr>
            <p:ph type="title"/>
          </p:nvPr>
        </p:nvSpPr>
        <p:spPr>
          <a:xfrm>
            <a:off x="311700" y="764350"/>
            <a:ext cx="7688700" cy="71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Steps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Google Shape;142;p21"/>
          <p:cNvSpPr txBox="1"/>
          <p:nvPr>
            <p:ph idx="1" type="body"/>
          </p:nvPr>
        </p:nvSpPr>
        <p:spPr>
          <a:xfrm>
            <a:off x="311700" y="1862450"/>
            <a:ext cx="8520600" cy="4271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1800">
                <a:solidFill>
                  <a:srgbClr val="333333"/>
                </a:solidFill>
              </a:rPr>
              <a:t>Future Factory: How Technology is Transforming Manufacturing - CBInsights </a:t>
            </a:r>
            <a:r>
              <a:rPr lang="en" sz="1800" u="sng">
                <a:solidFill>
                  <a:schemeClr val="hlink"/>
                </a:solidFill>
                <a:hlinkClick r:id="rId3"/>
              </a:rPr>
              <a:t>https://www.cbinsights.com/research/future-factory-manufacturing-tech-trends/</a:t>
            </a:r>
            <a:endParaRPr sz="1800">
              <a:solidFill>
                <a:srgbClr val="333333"/>
              </a:solidFill>
            </a:endParaRPr>
          </a:p>
          <a:p>
            <a:pPr indent="0" lvl="0" marL="0" marR="0" rtl="0" algn="l">
              <a:lnSpc>
                <a:spcPct val="115000"/>
              </a:lnSpc>
              <a:spcBef>
                <a:spcPts val="0"/>
              </a:spcBef>
              <a:spcAft>
                <a:spcPts val="0"/>
              </a:spcAft>
              <a:buNone/>
            </a:pPr>
            <a:r>
              <a:t/>
            </a:r>
            <a:endParaRPr sz="1800">
              <a:solidFill>
                <a:srgbClr val="333333"/>
              </a:solidFill>
            </a:endParaRPr>
          </a:p>
          <a:p>
            <a:pPr indent="0" lvl="0" marL="0" marR="0" rtl="0" algn="l">
              <a:lnSpc>
                <a:spcPct val="115000"/>
              </a:lnSpc>
              <a:spcBef>
                <a:spcPts val="0"/>
              </a:spcBef>
              <a:spcAft>
                <a:spcPts val="0"/>
              </a:spcAft>
              <a:buNone/>
            </a:pPr>
            <a:r>
              <a:rPr lang="en" sz="1800">
                <a:solidFill>
                  <a:srgbClr val="333333"/>
                </a:solidFill>
              </a:rPr>
              <a:t>Smart Factory Applications in Discrete Manufacturing - Industrial Internet Consortium</a:t>
            </a:r>
            <a:endParaRPr sz="1800">
              <a:solidFill>
                <a:srgbClr val="333333"/>
              </a:solidFill>
            </a:endParaRPr>
          </a:p>
          <a:p>
            <a:pPr indent="0" lvl="0" marL="0" marR="0" rtl="0" algn="l">
              <a:lnSpc>
                <a:spcPct val="115000"/>
              </a:lnSpc>
              <a:spcBef>
                <a:spcPts val="0"/>
              </a:spcBef>
              <a:spcAft>
                <a:spcPts val="0"/>
              </a:spcAft>
              <a:buNone/>
            </a:pPr>
            <a:r>
              <a:rPr lang="en" sz="1800" u="sng">
                <a:solidFill>
                  <a:schemeClr val="hlink"/>
                </a:solidFill>
                <a:hlinkClick r:id="rId4"/>
              </a:rPr>
              <a:t>https://www.iiconsortium.org/pdf/Smart_Factory_Applications_in_Discrete_Mfg_white_paper_20170222.pdf</a:t>
            </a:r>
            <a:endParaRPr sz="1800">
              <a:solidFill>
                <a:srgbClr val="333333"/>
              </a:solidFill>
            </a:endParaRPr>
          </a:p>
          <a:p>
            <a:pPr indent="0" lvl="0" marL="0" marR="0" rtl="0" algn="l">
              <a:lnSpc>
                <a:spcPct val="115000"/>
              </a:lnSpc>
              <a:spcBef>
                <a:spcPts val="0"/>
              </a:spcBef>
              <a:spcAft>
                <a:spcPts val="0"/>
              </a:spcAft>
              <a:buNone/>
            </a:pPr>
            <a:r>
              <a:t/>
            </a:r>
            <a:endParaRPr sz="1800">
              <a:solidFill>
                <a:srgbClr val="333333"/>
              </a:solidFill>
            </a:endParaRPr>
          </a:p>
          <a:p>
            <a:pPr indent="0" lvl="0" marL="0" marR="0" rtl="0" algn="l">
              <a:lnSpc>
                <a:spcPct val="115000"/>
              </a:lnSpc>
              <a:spcBef>
                <a:spcPts val="0"/>
              </a:spcBef>
              <a:spcAft>
                <a:spcPts val="0"/>
              </a:spcAft>
              <a:buNone/>
            </a:pPr>
            <a:r>
              <a:rPr lang="en" sz="1800">
                <a:solidFill>
                  <a:srgbClr val="333333"/>
                </a:solidFill>
              </a:rPr>
              <a:t>How Supply Chain Systems Integration is a Game Changer - IndustryWeek</a:t>
            </a:r>
            <a:endParaRPr sz="1800">
              <a:solidFill>
                <a:srgbClr val="333333"/>
              </a:solidFill>
            </a:endParaRPr>
          </a:p>
          <a:p>
            <a:pPr indent="0" lvl="0" marL="0" marR="0" rtl="0" algn="l">
              <a:lnSpc>
                <a:spcPct val="115000"/>
              </a:lnSpc>
              <a:spcBef>
                <a:spcPts val="0"/>
              </a:spcBef>
              <a:spcAft>
                <a:spcPts val="0"/>
              </a:spcAft>
              <a:buNone/>
            </a:pPr>
            <a:r>
              <a:rPr lang="en" sz="1800" u="sng">
                <a:solidFill>
                  <a:schemeClr val="hlink"/>
                </a:solidFill>
                <a:hlinkClick r:id="rId5"/>
              </a:rPr>
              <a:t>https://www.industryweek.com/supply-chain/how-supply-chain-systems-integration-game-changer</a:t>
            </a:r>
            <a:endParaRPr sz="1800">
              <a:solidFill>
                <a:srgbClr val="333333"/>
              </a:solidFill>
            </a:endParaRPr>
          </a:p>
          <a:p>
            <a:pPr indent="0" lvl="0" marL="0" marR="0" rtl="0" algn="l">
              <a:lnSpc>
                <a:spcPct val="115000"/>
              </a:lnSpc>
              <a:spcBef>
                <a:spcPts val="0"/>
              </a:spcBef>
              <a:spcAft>
                <a:spcPts val="0"/>
              </a:spcAft>
              <a:buNone/>
            </a:pPr>
            <a:r>
              <a:t/>
            </a:r>
            <a:endParaRPr sz="1800">
              <a:solidFill>
                <a:srgbClr val="333333"/>
              </a:solidFill>
            </a:endParaRPr>
          </a:p>
          <a:p>
            <a:pPr indent="0" lvl="0" marL="0" marR="0" rtl="0" algn="l">
              <a:lnSpc>
                <a:spcPct val="115000"/>
              </a:lnSpc>
              <a:spcBef>
                <a:spcPts val="0"/>
              </a:spcBef>
              <a:spcAft>
                <a:spcPts val="0"/>
              </a:spcAft>
              <a:buNone/>
            </a:pPr>
            <a:r>
              <a:t/>
            </a:r>
            <a:endParaRPr sz="1800">
              <a:solidFill>
                <a:srgbClr val="333333"/>
              </a:solidFill>
            </a:endParaRPr>
          </a:p>
          <a:p>
            <a:pPr indent="0" lvl="0" marL="0" marR="0" rtl="0" algn="l">
              <a:lnSpc>
                <a:spcPct val="115000"/>
              </a:lnSpc>
              <a:spcBef>
                <a:spcPts val="0"/>
              </a:spcBef>
              <a:spcAft>
                <a:spcPts val="0"/>
              </a:spcAft>
              <a:buNone/>
            </a:pPr>
            <a:r>
              <a:t/>
            </a:r>
            <a:endParaRPr sz="1800">
              <a:solidFill>
                <a:srgbClr val="333333"/>
              </a:solidFill>
            </a:endParaRPr>
          </a:p>
          <a:p>
            <a:pPr indent="0" lvl="0" marL="0" marR="0" rtl="0" algn="l">
              <a:lnSpc>
                <a:spcPct val="115000"/>
              </a:lnSpc>
              <a:spcBef>
                <a:spcPts val="0"/>
              </a:spcBef>
              <a:spcAft>
                <a:spcPts val="0"/>
              </a:spcAft>
              <a:buNone/>
            </a:pPr>
            <a:r>
              <a:t/>
            </a:r>
            <a:endParaRPr sz="1800">
              <a:solidFill>
                <a:srgbClr val="333333"/>
              </a:solidFill>
            </a:endParaRPr>
          </a:p>
          <a:p>
            <a:pPr indent="0" lvl="0" marL="0" marR="0" rtl="0" algn="l">
              <a:lnSpc>
                <a:spcPct val="115000"/>
              </a:lnSpc>
              <a:spcBef>
                <a:spcPts val="0"/>
              </a:spcBef>
              <a:spcAft>
                <a:spcPts val="0"/>
              </a:spcAft>
              <a:buNone/>
            </a:pPr>
            <a:r>
              <a:t/>
            </a:r>
            <a:endParaRPr sz="1800">
              <a:solidFill>
                <a:srgbClr val="333333"/>
              </a:solidFill>
            </a:endParaRPr>
          </a:p>
          <a:p>
            <a:pPr indent="0" lvl="0" marL="0" marR="0" rtl="0" algn="l">
              <a:lnSpc>
                <a:spcPct val="115000"/>
              </a:lnSpc>
              <a:spcBef>
                <a:spcPts val="0"/>
              </a:spcBef>
              <a:spcAft>
                <a:spcPts val="0"/>
              </a:spcAft>
              <a:buNone/>
            </a:pPr>
            <a:r>
              <a:t/>
            </a:r>
            <a:endParaRPr sz="1800">
              <a:solidFill>
                <a:srgbClr val="333333"/>
              </a:solidFill>
            </a:endParaRPr>
          </a:p>
        </p:txBody>
      </p:sp>
      <p:sp>
        <p:nvSpPr>
          <p:cNvPr id="143" name="Google Shape;143;p21"/>
          <p:cNvSpPr txBox="1"/>
          <p:nvPr>
            <p:ph type="title"/>
          </p:nvPr>
        </p:nvSpPr>
        <p:spPr>
          <a:xfrm>
            <a:off x="311700" y="764350"/>
            <a:ext cx="7688700" cy="71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r>
              <a:rPr lang="en"/>
              <a:t>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